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0" r:id="rId1"/>
  </p:sldMasterIdLst>
  <p:notesMasterIdLst>
    <p:notesMasterId r:id="rId15"/>
  </p:notesMasterIdLst>
  <p:handoutMasterIdLst>
    <p:handoutMasterId r:id="rId16"/>
  </p:handoutMasterIdLst>
  <p:sldIdLst>
    <p:sldId id="256" r:id="rId2"/>
    <p:sldId id="272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78" r:id="rId11"/>
    <p:sldId id="279" r:id="rId12"/>
    <p:sldId id="280" r:id="rId13"/>
    <p:sldId id="271" r:id="rId1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845" autoAdjust="0"/>
    <p:restoredTop sz="94660"/>
  </p:normalViewPr>
  <p:slideViewPr>
    <p:cSldViewPr snapToGrid="0" snapToObjects="1">
      <p:cViewPr varScale="1">
        <p:scale>
          <a:sx n="107" d="100"/>
          <a:sy n="107" d="100"/>
        </p:scale>
        <p:origin x="876" y="102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 snapToGrid="0" snapToObjects="1">
      <p:cViewPr varScale="1">
        <p:scale>
          <a:sx n="86" d="100"/>
          <a:sy n="86" d="100"/>
        </p:scale>
        <p:origin x="3864" y="8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F567EF1-A0F6-486D-850C-FA0387D9A853}" type="datetimeFigureOut">
              <a:rPr lang="en-US" smtClean="0"/>
              <a:t>19/04/2025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DEABF0-83D9-4288-919A-298B639CB9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051455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10D342-F54A-4289-B6A1-6D088F7C40DB}" type="datetimeFigureOut">
              <a:rPr lang="en-US" smtClean="0"/>
              <a:t>19/04/2025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5E0F34-1AED-4D0C-8212-7FCA0D38E7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80199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5E0F34-1AED-4D0C-8212-7FCA0D38E70A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792149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5E0F34-1AED-4D0C-8212-7FCA0D38E70A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120014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Google Shape;32;p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3" name="Google Shape;33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Google Shape;39;p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0" name="Google Shape;40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7" name="Google Shape;47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Google Shape;53;p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4" name="Google Shape;54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Google Shape;60;p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1" name="Google Shape;61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Google Shape;67;p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8" name="Google Shape;68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5" name="Google Shape;75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" name="Google Shape;82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p1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9" name="Google Shape;89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1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6" name="Google Shape;96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2289835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80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314638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8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45" name="Picture 44" descr="Logo, company name&#10;&#10;Description automatically generated">
            <a:extLst>
              <a:ext uri="{FF2B5EF4-FFF2-40B4-BE49-F238E27FC236}">
                <a16:creationId xmlns:a16="http://schemas.microsoft.com/office/drawing/2014/main" id="{3E2E7442-BBB5-4751-58EA-E705E2FAF56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5232369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21969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202680" y="568672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202680" y="494825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696C5663-9696-5414-BFD5-CF7AD4601B6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568672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8">
            <a:extLst>
              <a:ext uri="{FF2B5EF4-FFF2-40B4-BE49-F238E27FC236}">
                <a16:creationId xmlns:a16="http://schemas.microsoft.com/office/drawing/2014/main" id="{E6250DDF-8ECE-3C88-5ED4-BC9484050AD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494825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202680" y="4202952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202952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9" name="Text Placeholder 5">
            <a:extLst>
              <a:ext uri="{FF2B5EF4-FFF2-40B4-BE49-F238E27FC236}">
                <a16:creationId xmlns:a16="http://schemas.microsoft.com/office/drawing/2014/main" id="{3DBB080D-5F07-C696-8723-8F942760662B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6202680" y="201507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0" name="Text Placeholder 8">
            <a:extLst>
              <a:ext uri="{FF2B5EF4-FFF2-40B4-BE49-F238E27FC236}">
                <a16:creationId xmlns:a16="http://schemas.microsoft.com/office/drawing/2014/main" id="{775F464C-F8CE-07F4-5C02-6B5A9B50BA35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6202680" y="125349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1" name="Text Placeholder 5">
            <a:extLst>
              <a:ext uri="{FF2B5EF4-FFF2-40B4-BE49-F238E27FC236}">
                <a16:creationId xmlns:a16="http://schemas.microsoft.com/office/drawing/2014/main" id="{D278A950-559B-4F07-CA26-1050A1C8F664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152400" y="201507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2" name="Text Placeholder 8">
            <a:extLst>
              <a:ext uri="{FF2B5EF4-FFF2-40B4-BE49-F238E27FC236}">
                <a16:creationId xmlns:a16="http://schemas.microsoft.com/office/drawing/2014/main" id="{E703D6CE-9D16-3861-6905-4083ED82E004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152400" y="125349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3" name="Text Placeholder 8">
            <a:extLst>
              <a:ext uri="{FF2B5EF4-FFF2-40B4-BE49-F238E27FC236}">
                <a16:creationId xmlns:a16="http://schemas.microsoft.com/office/drawing/2014/main" id="{900A32F2-91B9-6A1F-33D2-FA68AA8BE6E7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6197252" y="520718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4" name="Text Placeholder 8">
            <a:extLst>
              <a:ext uri="{FF2B5EF4-FFF2-40B4-BE49-F238E27FC236}">
                <a16:creationId xmlns:a16="http://schemas.microsoft.com/office/drawing/2014/main" id="{455E1E7D-220F-9023-2BB3-DF2A77F37A8B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152400" y="520718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8" name="Picture 17" descr="Logo, company name&#10;&#10;Description automatically generated">
            <a:extLst>
              <a:ext uri="{FF2B5EF4-FFF2-40B4-BE49-F238E27FC236}">
                <a16:creationId xmlns:a16="http://schemas.microsoft.com/office/drawing/2014/main" id="{FFFE973C-03E2-6D25-DBF3-DC6DE00825F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2807364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86356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5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80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0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8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1722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172200" y="531876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696C5663-9696-5414-BFD5-CF7AD4601B6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8">
            <a:extLst>
              <a:ext uri="{FF2B5EF4-FFF2-40B4-BE49-F238E27FC236}">
                <a16:creationId xmlns:a16="http://schemas.microsoft.com/office/drawing/2014/main" id="{E6250DDF-8ECE-3C88-5ED4-BC9484050AD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531876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172200" y="458724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58724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9062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5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80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0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8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60020" y="6050280"/>
            <a:ext cx="118719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60020" y="5318760"/>
            <a:ext cx="118719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160020" y="4587240"/>
            <a:ext cx="118719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31000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532176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0000"/>
              </a:lnSpc>
              <a:defRPr sz="66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126505"/>
            <a:ext cx="11887200" cy="1602802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 b="0" i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752318"/>
            <a:ext cx="11887200" cy="2300354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14000"/>
              </a:lnSpc>
              <a:spcBef>
                <a:spcPts val="0"/>
              </a:spcBef>
              <a:defRPr sz="660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1342944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0"/>
            <a:ext cx="11887200" cy="719877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11887200" cy="553998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11887200" cy="609398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6665379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0"/>
            <a:ext cx="5943600" cy="719877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5">
            <a:extLst>
              <a:ext uri="{FF2B5EF4-FFF2-40B4-BE49-F238E27FC236}">
                <a16:creationId xmlns:a16="http://schemas.microsoft.com/office/drawing/2014/main" id="{996F7702-0897-470D-A036-22A319ED33A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0960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Text Placeholder 8">
            <a:extLst>
              <a:ext uri="{FF2B5EF4-FFF2-40B4-BE49-F238E27FC236}">
                <a16:creationId xmlns:a16="http://schemas.microsoft.com/office/drawing/2014/main" id="{F4B81FEE-D6E0-4BBB-81D5-1D774C21F1C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0960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EEE2C348-BDB8-4703-971C-5FB09164B45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099048" y="2651760"/>
            <a:ext cx="5943600" cy="722376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>
              <a:defRPr lang="en-US" sz="3600" b="0" dirty="0" smtClean="0">
                <a:solidFill>
                  <a:srgbClr val="2D1493"/>
                </a:solidFill>
                <a:effectLst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 lvl="0" rtl="1">
              <a:lnSpc>
                <a:spcPct val="125000"/>
              </a:lnSpc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81867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A2FCE67-CD27-ECAA-D7F9-28C6F73A1345}"/>
              </a:ext>
            </a:extLst>
          </p:cNvPr>
          <p:cNvSpPr txBox="1">
            <a:spLocks/>
          </p:cNvSpPr>
          <p:nvPr userDrawn="1"/>
        </p:nvSpPr>
        <p:spPr>
          <a:xfrm>
            <a:off x="3021496" y="4655471"/>
            <a:ext cx="6149009" cy="731520"/>
          </a:xfrm>
          <a:prstGeom prst="rect">
            <a:avLst/>
          </a:prstGeom>
        </p:spPr>
        <p:txBody>
          <a:bodyPr vert="horz" wrap="none" lIns="91440" tIns="45720" rIns="91440" bIns="45720" rtlCol="0" anchor="ctr" anchorCtr="0">
            <a:normAutofit/>
          </a:bodyPr>
          <a:lstStyle>
            <a:lvl1pPr algn="ctr" defTabSz="457200" rtl="1" eaLnBrk="1" latinLnBrk="0" hangingPunct="1">
              <a:lnSpc>
                <a:spcPct val="125000"/>
              </a:lnSpc>
              <a:spcBef>
                <a:spcPct val="0"/>
              </a:spcBef>
              <a:buNone/>
              <a:defRPr sz="6600" b="1" kern="1200">
                <a:solidFill>
                  <a:srgbClr val="2D14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r>
              <a:rPr lang="ar-KW" sz="3600" dirty="0"/>
              <a:t>مِنَ التَّعَنِّي إِلى التَّغَنِّي</a:t>
            </a:r>
            <a:endParaRPr lang="en-US" sz="3600" dirty="0"/>
          </a:p>
        </p:txBody>
      </p:sp>
      <p:sp>
        <p:nvSpPr>
          <p:cNvPr id="4" name="Text Placeholder 5">
            <a:extLst>
              <a:ext uri="{FF2B5EF4-FFF2-40B4-BE49-F238E27FC236}">
                <a16:creationId xmlns:a16="http://schemas.microsoft.com/office/drawing/2014/main" id="{2217A92D-546F-DEE6-621B-3B3F2CCABF24}"/>
              </a:ext>
            </a:extLst>
          </p:cNvPr>
          <p:cNvSpPr txBox="1">
            <a:spLocks/>
          </p:cNvSpPr>
          <p:nvPr userDrawn="1"/>
        </p:nvSpPr>
        <p:spPr>
          <a:xfrm>
            <a:off x="3021496" y="5743972"/>
            <a:ext cx="6149009" cy="731520"/>
          </a:xfrm>
          <a:prstGeom prst="rect">
            <a:avLst/>
          </a:prstGeom>
        </p:spPr>
        <p:txBody>
          <a:bodyPr vert="horz" wrap="none" anchor="ctr" anchorCtr="0">
            <a:norm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 panose="020B0604020202020204" pitchFamily="34" charset="0"/>
              <a:buNone/>
              <a:defRPr sz="6600" b="1" kern="1200">
                <a:solidFill>
                  <a:srgbClr val="AA87F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>
                <a:solidFill>
                  <a:srgbClr val="7030A0"/>
                </a:solidFill>
                <a:latin typeface="+mn-lt"/>
              </a:rPr>
              <a:t>From Hardship to Worship</a:t>
            </a:r>
          </a:p>
        </p:txBody>
      </p:sp>
      <p:sp>
        <p:nvSpPr>
          <p:cNvPr id="5" name="Text Placeholder 8">
            <a:extLst>
              <a:ext uri="{FF2B5EF4-FFF2-40B4-BE49-F238E27FC236}">
                <a16:creationId xmlns:a16="http://schemas.microsoft.com/office/drawing/2014/main" id="{18F61878-27C2-DBB0-2B98-74E3BE1C939B}"/>
              </a:ext>
            </a:extLst>
          </p:cNvPr>
          <p:cNvSpPr txBox="1">
            <a:spLocks/>
          </p:cNvSpPr>
          <p:nvPr userDrawn="1"/>
        </p:nvSpPr>
        <p:spPr>
          <a:xfrm>
            <a:off x="3021496" y="5210893"/>
            <a:ext cx="6149009" cy="731520"/>
          </a:xfrm>
          <a:prstGeom prst="rect">
            <a:avLst/>
          </a:prstGeom>
        </p:spPr>
        <p:txBody>
          <a:bodyPr wrap="none" anchor="ctr" anchorCtr="0">
            <a:normAutofit/>
          </a:bodyPr>
          <a:lstStyle>
            <a:lvl1pPr marL="0" indent="0" algn="ctr" defTabSz="457200" rtl="0" eaLnBrk="1" latinLnBrk="0" hangingPunct="1">
              <a:lnSpc>
                <a:spcPct val="120000"/>
              </a:lnSpc>
              <a:spcBef>
                <a:spcPts val="0"/>
              </a:spcBef>
              <a:buFont typeface="Arial"/>
              <a:buNone/>
              <a:defRPr sz="6600" b="1" kern="1200">
                <a:solidFill>
                  <a:srgbClr val="3BEAF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Mina 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Ttaʻann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ī</a:t>
            </a:r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ʽElā</a:t>
            </a:r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Ttaghannī</a:t>
            </a:r>
            <a:endParaRPr lang="en-US" sz="3200" dirty="0">
              <a:solidFill>
                <a:schemeClr val="tx2">
                  <a:lumMod val="60000"/>
                  <a:lumOff val="40000"/>
                </a:schemeClr>
              </a:solidFill>
              <a:latin typeface="+mn-lt"/>
            </a:endParaRPr>
          </a:p>
        </p:txBody>
      </p:sp>
      <p:pic>
        <p:nvPicPr>
          <p:cNvPr id="6" name="Picture 5" descr="Logo, company name&#10;&#10;Description automatically generated">
            <a:extLst>
              <a:ext uri="{FF2B5EF4-FFF2-40B4-BE49-F238E27FC236}">
                <a16:creationId xmlns:a16="http://schemas.microsoft.com/office/drawing/2014/main" id="{DD338D0B-D1B5-359C-E078-02957C0BAE9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770906" y="1604341"/>
            <a:ext cx="4650188" cy="215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00680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>
  <p:cSld name="Title Slide">
    <p:spTree>
      <p:nvGrpSpPr>
        <p:cNvPr id="1" name="Shape 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Google Shape;11;p13"/>
          <p:cNvSpPr txBox="1">
            <a:spLocks noGrp="1"/>
          </p:cNvSpPr>
          <p:nvPr>
            <p:ph type="title"/>
          </p:nvPr>
        </p:nvSpPr>
        <p:spPr>
          <a:xfrm>
            <a:off x="152400" y="146309"/>
            <a:ext cx="11887200" cy="25321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ctr" rtl="1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Font typeface="Times New Roman"/>
              <a:buNone/>
              <a:defRPr sz="60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2" name="Google Shape;12;p13"/>
          <p:cNvSpPr txBox="1">
            <a:spLocks noGrp="1"/>
          </p:cNvSpPr>
          <p:nvPr>
            <p:ph type="body" idx="1"/>
          </p:nvPr>
        </p:nvSpPr>
        <p:spPr>
          <a:xfrm>
            <a:off x="152400" y="5126505"/>
            <a:ext cx="11887200" cy="16028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L="457200" marR="0" lvl="0" indent="-228600" algn="ctr" rtl="0">
              <a:spcBef>
                <a:spcPts val="0"/>
              </a:spcBef>
              <a:spcAft>
                <a:spcPts val="0"/>
              </a:spcAft>
              <a:buClr>
                <a:srgbClr val="C5D8F1"/>
              </a:buClr>
              <a:buSzPts val="4400"/>
              <a:buFont typeface="Arial"/>
              <a:buNone/>
              <a:defRPr sz="4400" b="1" i="0" u="none" strike="noStrike" cap="none">
                <a:solidFill>
                  <a:srgbClr val="C5D8F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spcBef>
                <a:spcPts val="800"/>
              </a:spcBef>
              <a:spcAft>
                <a:spcPts val="0"/>
              </a:spcAft>
              <a:buClr>
                <a:srgbClr val="DAEEF3"/>
              </a:buClr>
              <a:buSzPts val="4000"/>
              <a:buFont typeface="Arial"/>
              <a:buNone/>
              <a:defRPr sz="4000" b="1" i="0" u="none" strike="noStrike" cap="none">
                <a:solidFill>
                  <a:srgbClr val="DAEEF3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28600" algn="l" rtl="0">
              <a:spcBef>
                <a:spcPts val="800"/>
              </a:spcBef>
              <a:spcAft>
                <a:spcPts val="0"/>
              </a:spcAft>
              <a:buClr>
                <a:srgbClr val="DAEEF3"/>
              </a:buClr>
              <a:buSzPts val="4000"/>
              <a:buFont typeface="Arial"/>
              <a:buNone/>
              <a:defRPr sz="4000" b="1" i="0" u="none" strike="noStrike" cap="none">
                <a:solidFill>
                  <a:srgbClr val="DAEEF3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28600" algn="l" rtl="0">
              <a:spcBef>
                <a:spcPts val="800"/>
              </a:spcBef>
              <a:spcAft>
                <a:spcPts val="0"/>
              </a:spcAft>
              <a:buClr>
                <a:srgbClr val="DAEEF3"/>
              </a:buClr>
              <a:buSzPts val="4000"/>
              <a:buFont typeface="Arial"/>
              <a:buNone/>
              <a:defRPr sz="4000" b="1" i="0" u="none" strike="noStrike" cap="none">
                <a:solidFill>
                  <a:srgbClr val="DAEEF3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28600" algn="l" rtl="0">
              <a:spcBef>
                <a:spcPts val="800"/>
              </a:spcBef>
              <a:spcAft>
                <a:spcPts val="0"/>
              </a:spcAft>
              <a:buClr>
                <a:srgbClr val="DAEEF3"/>
              </a:buClr>
              <a:buSzPts val="4000"/>
              <a:buFont typeface="Arial"/>
              <a:buNone/>
              <a:defRPr sz="4000" b="1" i="0" u="none" strike="noStrike" cap="none">
                <a:solidFill>
                  <a:srgbClr val="DAEEF3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3" name="Google Shape;13;p13"/>
          <p:cNvSpPr txBox="1">
            <a:spLocks noGrp="1"/>
          </p:cNvSpPr>
          <p:nvPr>
            <p:ph type="body" idx="2"/>
          </p:nvPr>
        </p:nvSpPr>
        <p:spPr>
          <a:xfrm>
            <a:off x="152400" y="2752318"/>
            <a:ext cx="11887200" cy="230035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L="457200" marR="0" lvl="0" indent="-228600" algn="ctr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FFFF00"/>
              </a:buClr>
              <a:buSzPts val="6000"/>
              <a:buFont typeface="Arial"/>
              <a:buNone/>
              <a:defRPr sz="6000" b="1" i="0" u="none" strike="noStrike" cap="none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ctr" rtl="0">
              <a:spcBef>
                <a:spcPts val="800"/>
              </a:spcBef>
              <a:spcAft>
                <a:spcPts val="0"/>
              </a:spcAft>
              <a:buClr>
                <a:srgbClr val="FFFF00"/>
              </a:buClr>
              <a:buSzPts val="4000"/>
              <a:buFont typeface="Arial"/>
              <a:buNone/>
              <a:defRPr sz="4000" b="1" i="0" u="none" strike="noStrike" cap="none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28600" algn="ctr" rtl="0">
              <a:spcBef>
                <a:spcPts val="800"/>
              </a:spcBef>
              <a:spcAft>
                <a:spcPts val="0"/>
              </a:spcAft>
              <a:buClr>
                <a:srgbClr val="FFFF00"/>
              </a:buClr>
              <a:buSzPts val="4000"/>
              <a:buFont typeface="Arial"/>
              <a:buNone/>
              <a:defRPr sz="4000" b="1" i="0" u="none" strike="noStrike" cap="none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28600" algn="ctr" rtl="0">
              <a:spcBef>
                <a:spcPts val="800"/>
              </a:spcBef>
              <a:spcAft>
                <a:spcPts val="0"/>
              </a:spcAft>
              <a:buClr>
                <a:srgbClr val="FFFF00"/>
              </a:buClr>
              <a:buSzPts val="4000"/>
              <a:buFont typeface="Arial"/>
              <a:buNone/>
              <a:defRPr sz="4000" b="1" i="0" u="none" strike="noStrike" cap="none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28600" algn="ctr" rtl="0">
              <a:spcBef>
                <a:spcPts val="800"/>
              </a:spcBef>
              <a:spcAft>
                <a:spcPts val="0"/>
              </a:spcAft>
              <a:buClr>
                <a:srgbClr val="FFFF00"/>
              </a:buClr>
              <a:buSzPts val="4000"/>
              <a:buFont typeface="Arial"/>
              <a:buNone/>
              <a:defRPr sz="4000" b="1" i="0" u="none" strike="noStrike" cap="none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6841173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219025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  <p:sldLayoutId id="2147483652" r:id="rId2"/>
    <p:sldLayoutId id="2147483653" r:id="rId3"/>
    <p:sldLayoutId id="2147483654" r:id="rId4"/>
    <p:sldLayoutId id="2147483655" r:id="rId5"/>
    <p:sldLayoutId id="2147483656" r:id="rId6"/>
    <p:sldLayoutId id="2147483657" r:id="rId7"/>
    <p:sldLayoutId id="2147483658" r:id="rId8"/>
    <p:sldLayoutId id="2147483659" r:id="rId9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ctr" defTabSz="457200" rtl="0" eaLnBrk="1" latinLnBrk="0" hangingPunct="1">
        <a:spcBef>
          <a:spcPct val="0"/>
        </a:spcBef>
        <a:buNone/>
        <a:defRPr sz="4000" b="1" kern="1200">
          <a:solidFill>
            <a:schemeClr val="bg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0" indent="0" algn="ctr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4572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9144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3716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18288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ar-KW" dirty="0"/>
              <a:t>مَــســافَــةُ قَــلْــبٍ</a:t>
            </a:r>
            <a:endParaRPr lang="en-US" dirty="0"/>
          </a:p>
        </p:txBody>
      </p:sp>
      <p:sp>
        <p:nvSpPr>
          <p:cNvPr id="16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A Distance to a Heart</a:t>
            </a:r>
          </a:p>
        </p:txBody>
      </p:sp>
      <p:sp>
        <p:nvSpPr>
          <p:cNvPr id="17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r>
              <a:rPr lang="en-US" dirty="0" err="1"/>
              <a:t>Masāfatu</a:t>
            </a:r>
            <a:r>
              <a:rPr lang="en-US" dirty="0"/>
              <a:t> </a:t>
            </a:r>
            <a:r>
              <a:rPr lang="en-US" dirty="0" err="1"/>
              <a:t>Qalben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07032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62CDE8B7-6A5F-ABD9-00B3-859E42C93554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5686722"/>
            <a:ext cx="11856334" cy="640080"/>
          </a:xfrm>
        </p:spPr>
        <p:txBody>
          <a:bodyPr>
            <a:normAutofit/>
          </a:bodyPr>
          <a:lstStyle/>
          <a:p>
            <a:r>
              <a:rPr lang="en-US" dirty="0"/>
              <a:t>Recorded by: ID Studio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BB9B9228-49FA-C815-CCBF-9692BA9AB03F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399" y="4948250"/>
            <a:ext cx="11856335" cy="640080"/>
          </a:xfrm>
        </p:spPr>
        <p:txBody>
          <a:bodyPr>
            <a:normAutofit/>
          </a:bodyPr>
          <a:lstStyle/>
          <a:p>
            <a:r>
              <a:rPr lang="en-US" dirty="0" err="1"/>
              <a:t>Tasjīl</a:t>
            </a:r>
            <a:r>
              <a:rPr lang="en-US" dirty="0"/>
              <a:t>: ID Studio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6038C607-7427-D1A9-F75F-A9A79A93E993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202952"/>
            <a:ext cx="11856334" cy="640080"/>
          </a:xfrm>
        </p:spPr>
        <p:txBody>
          <a:bodyPr>
            <a:normAutofit/>
          </a:bodyPr>
          <a:lstStyle/>
          <a:p>
            <a:r>
              <a:rPr lang="ar-KW" dirty="0"/>
              <a:t>تسجيل: ستوديو </a:t>
            </a:r>
            <a:r>
              <a:rPr lang="en-US" dirty="0"/>
              <a:t>ID</a:t>
            </a:r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96C7993F-A74E-A786-4683-C00F8ABCB89B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/>
        <p:txBody>
          <a:bodyPr>
            <a:normAutofit/>
          </a:bodyPr>
          <a:lstStyle/>
          <a:p>
            <a:r>
              <a:rPr lang="en-US" dirty="0"/>
              <a:t>Lyrics by: Samir </a:t>
            </a:r>
            <a:r>
              <a:rPr lang="en-US" dirty="0" err="1"/>
              <a:t>Shomali</a:t>
            </a:r>
            <a:endParaRPr lang="en-US" dirty="0"/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5F793834-761A-CBCB-4F09-0ADDF2F2648C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Kalimāt</a:t>
            </a:r>
            <a:r>
              <a:rPr lang="en-US" dirty="0"/>
              <a:t>: Samir </a:t>
            </a:r>
            <a:r>
              <a:rPr lang="en-US" dirty="0" err="1"/>
              <a:t>Shomali</a:t>
            </a:r>
            <a:endParaRPr lang="en-US" dirty="0"/>
          </a:p>
        </p:txBody>
      </p:sp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23CBF913-C246-1DB2-49A9-2CAC369EC487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/>
        <p:txBody>
          <a:bodyPr>
            <a:normAutofit fontScale="92500"/>
          </a:bodyPr>
          <a:lstStyle/>
          <a:p>
            <a:r>
              <a:rPr lang="en-US" dirty="0"/>
              <a:t>Music and Arranged by: Spero </a:t>
            </a:r>
            <a:r>
              <a:rPr lang="en-US" dirty="0" err="1"/>
              <a:t>Jildeh</a:t>
            </a:r>
            <a:endParaRPr lang="en-US" dirty="0"/>
          </a:p>
        </p:txBody>
      </p:sp>
      <p:sp>
        <p:nvSpPr>
          <p:cNvPr id="26" name="Text Placeholder 25">
            <a:extLst>
              <a:ext uri="{FF2B5EF4-FFF2-40B4-BE49-F238E27FC236}">
                <a16:creationId xmlns:a16="http://schemas.microsoft.com/office/drawing/2014/main" id="{A8247889-7CF5-94AF-AD0F-BC837498EA4F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Talḥīn</a:t>
            </a:r>
            <a:r>
              <a:rPr lang="en-US" dirty="0"/>
              <a:t> </a:t>
            </a:r>
            <a:r>
              <a:rPr lang="en-US" dirty="0" err="1"/>
              <a:t>waTawzīʻ</a:t>
            </a:r>
            <a:r>
              <a:rPr lang="en-US" dirty="0"/>
              <a:t>: Spero </a:t>
            </a:r>
            <a:r>
              <a:rPr lang="en-US" dirty="0" err="1"/>
              <a:t>Jildeh</a:t>
            </a:r>
            <a:endParaRPr lang="en-US" dirty="0"/>
          </a:p>
        </p:txBody>
      </p:sp>
      <p:sp>
        <p:nvSpPr>
          <p:cNvPr id="27" name="Text Placeholder 26">
            <a:extLst>
              <a:ext uri="{FF2B5EF4-FFF2-40B4-BE49-F238E27FC236}">
                <a16:creationId xmlns:a16="http://schemas.microsoft.com/office/drawing/2014/main" id="{4E939F7F-C13D-0CDB-BA78-B1F6E0AB6359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/>
        <p:txBody>
          <a:bodyPr>
            <a:normAutofit/>
          </a:bodyPr>
          <a:lstStyle/>
          <a:p>
            <a:r>
              <a:rPr lang="ar-KW" dirty="0"/>
              <a:t>كلمات: سمير الشوملي</a:t>
            </a:r>
          </a:p>
        </p:txBody>
      </p:sp>
      <p:sp>
        <p:nvSpPr>
          <p:cNvPr id="28" name="Text Placeholder 27">
            <a:extLst>
              <a:ext uri="{FF2B5EF4-FFF2-40B4-BE49-F238E27FC236}">
                <a16:creationId xmlns:a16="http://schemas.microsoft.com/office/drawing/2014/main" id="{C3DD11C9-AD36-5778-D0F9-28479DA7D84B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/>
        <p:txBody>
          <a:bodyPr>
            <a:normAutofit/>
          </a:bodyPr>
          <a:lstStyle/>
          <a:p>
            <a:r>
              <a:rPr lang="ar-KW" dirty="0"/>
              <a:t>تلحين وتوزيع:  سبيرو جلده</a:t>
            </a:r>
          </a:p>
        </p:txBody>
      </p:sp>
    </p:spTree>
    <p:extLst>
      <p:ext uri="{BB962C8B-B14F-4D97-AF65-F5344CB8AC3E}">
        <p14:creationId xmlns:p14="http://schemas.microsoft.com/office/powerpoint/2010/main" val="10716311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Google Shape;35;p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 fontScale="90000"/>
          </a:bodyPr>
          <a:lstStyle/>
          <a:p>
            <a:pPr marL="0" lvl="0" indent="0" algn="ctr" rtl="1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Font typeface="Times New Roman"/>
              <a:buNone/>
            </a:pPr>
            <a:r>
              <a:rPr lang="ar-SA" dirty="0"/>
              <a:t>يَــســوعُ قَــريــبٌ مَــســافَــةَ قَــلْــبٍ</a:t>
            </a:r>
            <a:br>
              <a:rPr lang="ar-SA" dirty="0"/>
            </a:br>
            <a:r>
              <a:rPr lang="ar-SA" dirty="0"/>
              <a:t>بَــعــيــدٌ عَــنِ الــنَّــاسِ نَــفْــسَ الــمَــســافــة</a:t>
            </a:r>
            <a:endParaRPr dirty="0"/>
          </a:p>
        </p:txBody>
      </p:sp>
      <p:sp>
        <p:nvSpPr>
          <p:cNvPr id="36" name="Google Shape;36;p2"/>
          <p:cNvSpPr txBox="1">
            <a:spLocks noGrp="1"/>
          </p:cNvSpPr>
          <p:nvPr>
            <p:ph type="body" sz="quarter" idx="10"/>
          </p:nvPr>
        </p:nvSpPr>
        <p:spPr>
          <a:prstGeom prst="rect">
            <a:avLst/>
          </a:prstGeom>
          <a:noFill/>
          <a:ln>
            <a:noFill/>
          </a:ln>
        </p:spPr>
        <p:txBody>
          <a:bodyPr spcFirstLastPara="1" vert="horz" wrap="square" lIns="91425" tIns="45700" rIns="91425" bIns="45700" anchor="ctr" anchorCtr="0">
            <a:normAutofit/>
          </a:bodyPr>
          <a:lstStyle/>
          <a:p>
            <a:pPr>
              <a:buClr>
                <a:srgbClr val="C5D8F1"/>
              </a:buClr>
              <a:buSzPts val="4400"/>
              <a:buFont typeface="Arial"/>
            </a:pPr>
            <a:r>
              <a:rPr lang="en-US" dirty="0"/>
              <a:t>Jesus is so close .. A Distance to a Heart</a:t>
            </a:r>
            <a:br>
              <a:rPr lang="en-US" dirty="0"/>
            </a:br>
            <a:r>
              <a:rPr lang="en-US" dirty="0"/>
              <a:t>This same distance, He could be far from others</a:t>
            </a:r>
            <a:endParaRPr dirty="0"/>
          </a:p>
        </p:txBody>
      </p:sp>
      <p:sp>
        <p:nvSpPr>
          <p:cNvPr id="37" name="Google Shape;37;p2"/>
          <p:cNvSpPr txBox="1">
            <a:spLocks noGrp="1"/>
          </p:cNvSpPr>
          <p:nvPr>
            <p:ph type="body" sz="quarter" idx="11"/>
          </p:nvPr>
        </p:nvSpPr>
        <p:spPr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 fontScale="92500" lnSpcReduction="10000"/>
          </a:bodyPr>
          <a:lstStyle/>
          <a:p>
            <a:pPr marL="0" lvl="0" indent="0" algn="ctr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FFFF00"/>
              </a:buClr>
              <a:buSzPts val="6000"/>
              <a:buNone/>
            </a:pPr>
            <a:r>
              <a:rPr lang="en-US" dirty="0" err="1"/>
              <a:t>Yasū‘u</a:t>
            </a:r>
            <a:r>
              <a:rPr lang="en-US" dirty="0"/>
              <a:t> </a:t>
            </a:r>
            <a:r>
              <a:rPr lang="en-US" dirty="0" err="1"/>
              <a:t>Qarībon</a:t>
            </a:r>
            <a:r>
              <a:rPr lang="en-US" dirty="0"/>
              <a:t> </a:t>
            </a:r>
            <a:r>
              <a:rPr lang="en-US" dirty="0" err="1"/>
              <a:t>Masāfata</a:t>
            </a:r>
            <a:r>
              <a:rPr lang="en-US" dirty="0"/>
              <a:t> </a:t>
            </a:r>
            <a:r>
              <a:rPr lang="en-US" dirty="0" err="1"/>
              <a:t>Qalben</a:t>
            </a:r>
            <a:br>
              <a:rPr lang="en-US" dirty="0"/>
            </a:br>
            <a:r>
              <a:rPr lang="en-US" dirty="0" err="1"/>
              <a:t>Ba‘īdon</a:t>
            </a:r>
            <a:r>
              <a:rPr lang="en-US" dirty="0"/>
              <a:t> ‘</a:t>
            </a:r>
            <a:r>
              <a:rPr lang="en-US" dirty="0" err="1"/>
              <a:t>Ane</a:t>
            </a:r>
            <a:r>
              <a:rPr lang="en-US" dirty="0"/>
              <a:t> </a:t>
            </a:r>
            <a:r>
              <a:rPr lang="en-US" dirty="0" err="1"/>
              <a:t>Nnāsi</a:t>
            </a:r>
            <a:r>
              <a:rPr lang="en-US" dirty="0"/>
              <a:t> </a:t>
            </a:r>
            <a:r>
              <a:rPr lang="en-US" dirty="0" err="1"/>
              <a:t>Nafsal</a:t>
            </a:r>
            <a:r>
              <a:rPr lang="en-US" dirty="0"/>
              <a:t> </a:t>
            </a:r>
            <a:r>
              <a:rPr lang="en-US" dirty="0" err="1"/>
              <a:t>Masāfa</a:t>
            </a:r>
            <a:endParaRPr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3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  <a:noFill/>
          <a:ln>
            <a:noFill/>
          </a:ln>
        </p:spPr>
        <p:txBody>
          <a:bodyPr spcFirstLastPara="1" vert="horz" wrap="square" lIns="91425" tIns="45700" rIns="91425" bIns="45700" rtlCol="0" anchor="ctr" anchorCtr="0">
            <a:normAutofit fontScale="90000"/>
          </a:bodyPr>
          <a:lstStyle/>
          <a:p>
            <a:pPr>
              <a:lnSpc>
                <a:spcPct val="125000"/>
              </a:lnSpc>
              <a:spcBef>
                <a:spcPts val="0"/>
              </a:spcBef>
              <a:buClr>
                <a:schemeClr val="lt1"/>
              </a:buClr>
              <a:buSzPts val="6000"/>
              <a:buFont typeface="Times New Roman"/>
            </a:pPr>
            <a:r>
              <a:rPr lang="ar-SA" dirty="0"/>
              <a:t>لِــتُــسْــرِعْ بِــقَــلْــبِك تَــحْــظَ بِــقُــرْبٍ</a:t>
            </a:r>
            <a:br>
              <a:rPr lang="ar-SA" dirty="0"/>
            </a:br>
            <a:r>
              <a:rPr lang="ar-SA" dirty="0"/>
              <a:t>وَدِفْءِ الــمَــحَــبَّــةِ دونَ مَــخــافــة</a:t>
            </a:r>
            <a:endParaRPr dirty="0"/>
          </a:p>
        </p:txBody>
      </p:sp>
      <p:sp>
        <p:nvSpPr>
          <p:cNvPr id="43" name="Google Shape;43;p3"/>
          <p:cNvSpPr txBox="1">
            <a:spLocks noGrp="1"/>
          </p:cNvSpPr>
          <p:nvPr>
            <p:ph type="body" sz="quarter" idx="10"/>
          </p:nvPr>
        </p:nvSpPr>
        <p:spPr>
          <a:prstGeom prst="rect">
            <a:avLst/>
          </a:prstGeom>
          <a:noFill/>
          <a:ln>
            <a:noFill/>
          </a:ln>
        </p:spPr>
        <p:txBody>
          <a:bodyPr spcFirstLastPara="1" vert="horz" wrap="square" lIns="91425" tIns="45700" rIns="91425" bIns="45700" anchor="ctr" anchorCtr="0">
            <a:normAutofit/>
          </a:bodyPr>
          <a:lstStyle/>
          <a:p>
            <a:pPr>
              <a:buClr>
                <a:srgbClr val="C5D8F1"/>
              </a:buClr>
              <a:buSzPts val="4400"/>
              <a:buFont typeface="Arial"/>
            </a:pPr>
            <a:r>
              <a:rPr lang="en-US" dirty="0"/>
              <a:t> Run boldly into his Presence</a:t>
            </a:r>
          </a:p>
          <a:p>
            <a:pPr>
              <a:buClr>
                <a:srgbClr val="C5D8F1"/>
              </a:buClr>
              <a:buSzPts val="4400"/>
              <a:buFont typeface="Arial"/>
            </a:pPr>
            <a:r>
              <a:rPr lang="en-US" dirty="0"/>
              <a:t> you will delight in his Love </a:t>
            </a:r>
            <a:endParaRPr dirty="0"/>
          </a:p>
        </p:txBody>
      </p:sp>
      <p:sp>
        <p:nvSpPr>
          <p:cNvPr id="44" name="Google Shape;44;p3"/>
          <p:cNvSpPr txBox="1">
            <a:spLocks noGrp="1"/>
          </p:cNvSpPr>
          <p:nvPr>
            <p:ph type="body" sz="quarter" idx="11"/>
          </p:nvPr>
        </p:nvSpPr>
        <p:spPr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 fontScale="92500" lnSpcReduction="10000"/>
          </a:bodyPr>
          <a:lstStyle/>
          <a:p>
            <a:pPr>
              <a:lnSpc>
                <a:spcPct val="120000"/>
              </a:lnSpc>
              <a:buClr>
                <a:srgbClr val="FFFF00"/>
              </a:buClr>
              <a:buSzPts val="6000"/>
            </a:pPr>
            <a:r>
              <a:rPr lang="en-US" dirty="0" err="1"/>
              <a:t>liTusre</a:t>
            </a:r>
            <a:r>
              <a:rPr lang="en-US" dirty="0"/>
              <a:t>‘ </a:t>
            </a:r>
            <a:r>
              <a:rPr lang="en-US" dirty="0" err="1"/>
              <a:t>biQalbeka</a:t>
            </a:r>
            <a:r>
              <a:rPr lang="en-US" dirty="0"/>
              <a:t> </a:t>
            </a:r>
            <a:r>
              <a:rPr lang="en-US" dirty="0" err="1"/>
              <a:t>Taḥẓa</a:t>
            </a:r>
            <a:r>
              <a:rPr lang="en-US" dirty="0"/>
              <a:t> </a:t>
            </a:r>
            <a:r>
              <a:rPr lang="en-US" dirty="0" err="1"/>
              <a:t>biQurben</a:t>
            </a:r>
            <a:br>
              <a:rPr lang="en-US" dirty="0"/>
            </a:br>
            <a:r>
              <a:rPr lang="en-US" dirty="0" err="1"/>
              <a:t>waDef‛el</a:t>
            </a:r>
            <a:r>
              <a:rPr lang="en-US" dirty="0"/>
              <a:t> </a:t>
            </a:r>
            <a:r>
              <a:rPr lang="en-US" dirty="0" err="1"/>
              <a:t>Maḥabbati</a:t>
            </a:r>
            <a:r>
              <a:rPr lang="en-US" dirty="0"/>
              <a:t> </a:t>
            </a:r>
            <a:r>
              <a:rPr lang="en-US" dirty="0" err="1"/>
              <a:t>Dūna</a:t>
            </a:r>
            <a:r>
              <a:rPr lang="en-US" dirty="0"/>
              <a:t> </a:t>
            </a:r>
            <a:r>
              <a:rPr lang="en-US" dirty="0" err="1"/>
              <a:t>Makhāfa</a:t>
            </a:r>
            <a:endParaRPr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4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 fontScale="90000"/>
          </a:bodyPr>
          <a:lstStyle/>
          <a:p>
            <a:pPr marL="0" lvl="0" indent="0" algn="ctr" rtl="1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Font typeface="Times New Roman"/>
              <a:buNone/>
            </a:pPr>
            <a:r>
              <a:rPr lang="ar-SA" dirty="0"/>
              <a:t>يَــســوعُ قَــريــبٌ مَــســافَــةَ كِــلْــمَــة</a:t>
            </a:r>
            <a:br>
              <a:rPr lang="ar-SA" dirty="0"/>
            </a:br>
            <a:r>
              <a:rPr lang="ar-SA" dirty="0"/>
              <a:t>فَــقُــلْــهـا بِــكُــلِّ لِــســانٍ فَــصــيــحِ</a:t>
            </a:r>
            <a:endParaRPr dirty="0"/>
          </a:p>
        </p:txBody>
      </p:sp>
      <p:sp>
        <p:nvSpPr>
          <p:cNvPr id="50" name="Google Shape;50;p4"/>
          <p:cNvSpPr txBox="1">
            <a:spLocks noGrp="1"/>
          </p:cNvSpPr>
          <p:nvPr>
            <p:ph type="body" sz="quarter" idx="10"/>
          </p:nvPr>
        </p:nvSpPr>
        <p:spPr>
          <a:prstGeom prst="rect">
            <a:avLst/>
          </a:prstGeom>
          <a:noFill/>
          <a:ln>
            <a:noFill/>
          </a:ln>
        </p:spPr>
        <p:txBody>
          <a:bodyPr spcFirstLastPara="1" vert="horz" wrap="square" lIns="91425" tIns="45700" rIns="91425" bIns="45700" anchor="ctr" anchorCtr="0">
            <a:normAutofit/>
          </a:bodyPr>
          <a:lstStyle/>
          <a:p>
            <a:pPr>
              <a:buClr>
                <a:srgbClr val="C5D8F1"/>
              </a:buClr>
              <a:buSzPts val="4400"/>
              <a:buFont typeface="Arial"/>
            </a:pPr>
            <a:r>
              <a:rPr lang="en-US" dirty="0"/>
              <a:t>Jesus is only one word away </a:t>
            </a:r>
            <a:br>
              <a:rPr lang="en-US" dirty="0"/>
            </a:br>
            <a:r>
              <a:rPr lang="en-US" dirty="0"/>
              <a:t>so proclaim it out loud</a:t>
            </a:r>
            <a:endParaRPr dirty="0"/>
          </a:p>
        </p:txBody>
      </p:sp>
      <p:sp>
        <p:nvSpPr>
          <p:cNvPr id="51" name="Google Shape;51;p4"/>
          <p:cNvSpPr txBox="1">
            <a:spLocks noGrp="1"/>
          </p:cNvSpPr>
          <p:nvPr>
            <p:ph type="body" sz="quarter" idx="11"/>
          </p:nvPr>
        </p:nvSpPr>
        <p:spPr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 fontScale="92500" lnSpcReduction="10000"/>
          </a:bodyPr>
          <a:lstStyle/>
          <a:p>
            <a:pPr marL="0" lvl="0" indent="0" algn="ctr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FFFF00"/>
              </a:buClr>
              <a:buSzPts val="6000"/>
              <a:buNone/>
            </a:pPr>
            <a:r>
              <a:rPr lang="en-US" dirty="0" err="1"/>
              <a:t>Yasū‘u</a:t>
            </a:r>
            <a:r>
              <a:rPr lang="en-US" dirty="0"/>
              <a:t> </a:t>
            </a:r>
            <a:r>
              <a:rPr lang="en-US" dirty="0" err="1"/>
              <a:t>Qarībon</a:t>
            </a:r>
            <a:r>
              <a:rPr lang="en-US" dirty="0"/>
              <a:t> </a:t>
            </a:r>
            <a:r>
              <a:rPr lang="en-US" dirty="0" err="1"/>
              <a:t>Masāfata</a:t>
            </a:r>
            <a:r>
              <a:rPr lang="en-US" dirty="0"/>
              <a:t> </a:t>
            </a:r>
            <a:r>
              <a:rPr lang="en-US" dirty="0" err="1"/>
              <a:t>Kelma</a:t>
            </a:r>
            <a:br>
              <a:rPr lang="en-US" dirty="0"/>
            </a:br>
            <a:r>
              <a:rPr lang="en-US" dirty="0" err="1"/>
              <a:t>faQulhā</a:t>
            </a:r>
            <a:r>
              <a:rPr lang="en-US" dirty="0"/>
              <a:t> </a:t>
            </a:r>
            <a:r>
              <a:rPr lang="en-US" dirty="0" err="1"/>
              <a:t>biKulli</a:t>
            </a:r>
            <a:r>
              <a:rPr lang="en-US" dirty="0"/>
              <a:t> </a:t>
            </a:r>
            <a:r>
              <a:rPr lang="en-US" dirty="0" err="1"/>
              <a:t>Lisānen</a:t>
            </a:r>
            <a:r>
              <a:rPr lang="en-US" dirty="0"/>
              <a:t> </a:t>
            </a:r>
            <a:r>
              <a:rPr lang="en-US" dirty="0" err="1"/>
              <a:t>Faṣīḥi</a:t>
            </a:r>
            <a:endParaRPr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Google Shape;56;p5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 fontScale="90000"/>
          </a:bodyPr>
          <a:lstStyle/>
          <a:p>
            <a:pPr marL="0" lvl="0" indent="0" algn="ctr" rtl="1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Font typeface="Times New Roman"/>
              <a:buNone/>
            </a:pPr>
            <a:r>
              <a:rPr lang="ar-SA" dirty="0"/>
              <a:t>وَدُقَّ عَــلَــى الصَّــدْرِ طــالِــبْ بِــرَحْــمَــة</a:t>
            </a:r>
            <a:br>
              <a:rPr lang="ar-SA" dirty="0"/>
            </a:br>
            <a:r>
              <a:rPr lang="ar-SA" dirty="0"/>
              <a:t>تُــبَــرَّرْ لَــدَى الــلَّــهِ بِــرَّ الــمَــســيــحِ</a:t>
            </a:r>
            <a:endParaRPr dirty="0"/>
          </a:p>
        </p:txBody>
      </p:sp>
      <p:sp>
        <p:nvSpPr>
          <p:cNvPr id="57" name="Google Shape;57;p5"/>
          <p:cNvSpPr txBox="1">
            <a:spLocks noGrp="1"/>
          </p:cNvSpPr>
          <p:nvPr>
            <p:ph type="body" sz="quarter" idx="10"/>
          </p:nvPr>
        </p:nvSpPr>
        <p:spPr>
          <a:prstGeom prst="rect">
            <a:avLst/>
          </a:prstGeom>
          <a:noFill/>
          <a:ln>
            <a:noFill/>
          </a:ln>
        </p:spPr>
        <p:txBody>
          <a:bodyPr spcFirstLastPara="1" vert="horz" wrap="square" lIns="91425" tIns="45700" rIns="91425" bIns="45700" anchor="ctr" anchorCtr="0">
            <a:normAutofit/>
          </a:bodyPr>
          <a:lstStyle/>
          <a:p>
            <a:pPr>
              <a:buClr>
                <a:srgbClr val="C5D8F1"/>
              </a:buClr>
              <a:buSzPts val="4400"/>
              <a:buFont typeface="Arial"/>
            </a:pPr>
            <a:r>
              <a:rPr lang="en-US" dirty="0"/>
              <a:t>Ask fervently for mercy </a:t>
            </a:r>
            <a:br>
              <a:rPr lang="en-US" dirty="0"/>
            </a:br>
            <a:r>
              <a:rPr lang="en-US" dirty="0"/>
              <a:t>you will be justified in Jesus before God</a:t>
            </a:r>
            <a:endParaRPr dirty="0"/>
          </a:p>
        </p:txBody>
      </p:sp>
      <p:sp>
        <p:nvSpPr>
          <p:cNvPr id="58" name="Google Shape;58;p5"/>
          <p:cNvSpPr txBox="1">
            <a:spLocks noGrp="1"/>
          </p:cNvSpPr>
          <p:nvPr>
            <p:ph type="body" sz="quarter" idx="11"/>
          </p:nvPr>
        </p:nvSpPr>
        <p:spPr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FFFF00"/>
              </a:buClr>
              <a:buSzPts val="6000"/>
              <a:buNone/>
            </a:pPr>
            <a:r>
              <a:rPr lang="en-US" sz="5400" dirty="0" err="1"/>
              <a:t>waDuqqa</a:t>
            </a:r>
            <a:r>
              <a:rPr lang="en-US" sz="5400" dirty="0"/>
              <a:t> ‘</a:t>
            </a:r>
            <a:r>
              <a:rPr lang="en-US" sz="5400" dirty="0" err="1"/>
              <a:t>Alā</a:t>
            </a:r>
            <a:r>
              <a:rPr lang="en-US" sz="5400" dirty="0"/>
              <a:t> </a:t>
            </a:r>
            <a:r>
              <a:rPr lang="en-US" sz="5400" dirty="0" err="1"/>
              <a:t>Ṣṣadri</a:t>
            </a:r>
            <a:r>
              <a:rPr lang="en-US" sz="5400" dirty="0"/>
              <a:t> </a:t>
            </a:r>
            <a:r>
              <a:rPr lang="en-US" sz="5400" dirty="0" err="1"/>
              <a:t>Ṭāleb</a:t>
            </a:r>
            <a:r>
              <a:rPr lang="en-US" sz="5400" dirty="0"/>
              <a:t> </a:t>
            </a:r>
            <a:r>
              <a:rPr lang="en-US" sz="5400" dirty="0" err="1"/>
              <a:t>biRaḥma</a:t>
            </a:r>
            <a:br>
              <a:rPr lang="en-US" sz="5400" dirty="0"/>
            </a:br>
            <a:r>
              <a:rPr lang="en-US" sz="5400" dirty="0" err="1"/>
              <a:t>Tubarrar</a:t>
            </a:r>
            <a:r>
              <a:rPr lang="en-US" sz="5400" dirty="0"/>
              <a:t> </a:t>
            </a:r>
            <a:r>
              <a:rPr lang="en-US" sz="5400" dirty="0" err="1"/>
              <a:t>Ladā</a:t>
            </a:r>
            <a:r>
              <a:rPr lang="en-US" sz="5400" dirty="0"/>
              <a:t> </a:t>
            </a:r>
            <a:r>
              <a:rPr lang="en-US" sz="5400" dirty="0" err="1"/>
              <a:t>Llāhi</a:t>
            </a:r>
            <a:r>
              <a:rPr lang="en-US" sz="5400" dirty="0"/>
              <a:t> </a:t>
            </a:r>
            <a:r>
              <a:rPr lang="en-US" sz="5400" dirty="0" err="1"/>
              <a:t>Berral</a:t>
            </a:r>
            <a:r>
              <a:rPr lang="en-US" sz="5400" dirty="0"/>
              <a:t> </a:t>
            </a:r>
            <a:r>
              <a:rPr lang="en-US" sz="5400" dirty="0" err="1"/>
              <a:t>Masīḥi</a:t>
            </a:r>
            <a:endParaRPr sz="54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p6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 fontScale="90000"/>
          </a:bodyPr>
          <a:lstStyle/>
          <a:p>
            <a:pPr marL="0" lvl="0" indent="0" algn="ctr" rtl="1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Font typeface="Times New Roman"/>
              <a:buNone/>
            </a:pPr>
            <a:r>
              <a:rPr lang="ar-SA" dirty="0"/>
              <a:t> يَــســوعُ قَــريــبٌ مَــســافَــةَ تَــوْبــة</a:t>
            </a:r>
            <a:br>
              <a:rPr lang="ar-SA" dirty="0"/>
            </a:br>
            <a:r>
              <a:rPr lang="ar-SA" dirty="0"/>
              <a:t>فَــسِــرْهــا بِــدَمْــعِ الــفُــؤادِ الــكَــئــيــبِ</a:t>
            </a:r>
            <a:endParaRPr dirty="0"/>
          </a:p>
        </p:txBody>
      </p:sp>
      <p:sp>
        <p:nvSpPr>
          <p:cNvPr id="64" name="Google Shape;64;p6"/>
          <p:cNvSpPr txBox="1">
            <a:spLocks noGrp="1"/>
          </p:cNvSpPr>
          <p:nvPr>
            <p:ph type="body" sz="quarter" idx="10"/>
          </p:nvPr>
        </p:nvSpPr>
        <p:spPr>
          <a:prstGeom prst="rect">
            <a:avLst/>
          </a:prstGeom>
          <a:noFill/>
          <a:ln>
            <a:noFill/>
          </a:ln>
        </p:spPr>
        <p:txBody>
          <a:bodyPr spcFirstLastPara="1" vert="horz" wrap="square" lIns="91425" tIns="45700" rIns="91425" bIns="45700" anchor="ctr" anchorCtr="0">
            <a:normAutofit/>
          </a:bodyPr>
          <a:lstStyle/>
          <a:p>
            <a:pPr>
              <a:buClr>
                <a:srgbClr val="C5D8F1"/>
              </a:buClr>
              <a:buSzPts val="4400"/>
              <a:buFont typeface="Arial"/>
            </a:pPr>
            <a:r>
              <a:rPr lang="en-US" dirty="0"/>
              <a:t>Jesus is close, just repent </a:t>
            </a:r>
            <a:br>
              <a:rPr lang="en-US" dirty="0"/>
            </a:br>
            <a:r>
              <a:rPr lang="en-US" dirty="0"/>
              <a:t>And Walk towards Him with a remorseful heart</a:t>
            </a:r>
            <a:endParaRPr dirty="0"/>
          </a:p>
        </p:txBody>
      </p:sp>
      <p:sp>
        <p:nvSpPr>
          <p:cNvPr id="65" name="Google Shape;65;p6"/>
          <p:cNvSpPr txBox="1">
            <a:spLocks noGrp="1"/>
          </p:cNvSpPr>
          <p:nvPr>
            <p:ph type="body" sz="quarter" idx="11"/>
          </p:nvPr>
        </p:nvSpPr>
        <p:spPr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 fontScale="92500" lnSpcReduction="10000"/>
          </a:bodyPr>
          <a:lstStyle/>
          <a:p>
            <a:pPr marL="0" lvl="0" indent="0" algn="ctr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FFFF00"/>
              </a:buClr>
              <a:buSzPts val="6000"/>
              <a:buNone/>
            </a:pPr>
            <a:r>
              <a:rPr lang="en-US" dirty="0" err="1"/>
              <a:t>Yasū‘u</a:t>
            </a:r>
            <a:r>
              <a:rPr lang="en-US" dirty="0"/>
              <a:t> </a:t>
            </a:r>
            <a:r>
              <a:rPr lang="en-US" dirty="0" err="1"/>
              <a:t>Qarībon</a:t>
            </a:r>
            <a:r>
              <a:rPr lang="en-US" dirty="0"/>
              <a:t> </a:t>
            </a:r>
            <a:r>
              <a:rPr lang="en-US" dirty="0" err="1"/>
              <a:t>Masāfata</a:t>
            </a:r>
            <a:r>
              <a:rPr lang="en-US" dirty="0"/>
              <a:t> </a:t>
            </a:r>
            <a:r>
              <a:rPr lang="en-US" dirty="0" err="1"/>
              <a:t>Tawba</a:t>
            </a:r>
            <a:br>
              <a:rPr lang="en-US" dirty="0"/>
            </a:br>
            <a:r>
              <a:rPr lang="en-US" dirty="0" err="1"/>
              <a:t>faSerhā</a:t>
            </a:r>
            <a:r>
              <a:rPr lang="en-US" dirty="0"/>
              <a:t> </a:t>
            </a:r>
            <a:r>
              <a:rPr lang="en-US" dirty="0" err="1"/>
              <a:t>biDam‘el</a:t>
            </a:r>
            <a:r>
              <a:rPr lang="en-US" dirty="0"/>
              <a:t> </a:t>
            </a:r>
            <a:r>
              <a:rPr lang="en-US" dirty="0" err="1"/>
              <a:t>Fu‛ādel</a:t>
            </a:r>
            <a:r>
              <a:rPr lang="en-US" dirty="0"/>
              <a:t> </a:t>
            </a:r>
            <a:r>
              <a:rPr lang="en-US" dirty="0" err="1"/>
              <a:t>Ka‛ībi</a:t>
            </a:r>
            <a:endParaRPr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Google Shape;70;p7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 fontScale="90000"/>
          </a:bodyPr>
          <a:lstStyle/>
          <a:p>
            <a:pPr marL="0" lvl="0" indent="0" algn="ctr" rtl="1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Font typeface="Times New Roman"/>
              <a:buNone/>
            </a:pPr>
            <a:r>
              <a:rPr lang="ar-SA" dirty="0"/>
              <a:t>خَــطـايـاكَ أَمْـلَـتْ عَــلَـى الــرَّبِّ صَـلْــبَـه</a:t>
            </a:r>
            <a:br>
              <a:rPr lang="ar-SA" dirty="0"/>
            </a:br>
            <a:r>
              <a:rPr lang="ar-SA" dirty="0"/>
              <a:t>فَــشَــدَّ الــرِّحــالَ لِــذاكَ الــصَّــلــيــبِ</a:t>
            </a:r>
            <a:endParaRPr dirty="0"/>
          </a:p>
        </p:txBody>
      </p:sp>
      <p:sp>
        <p:nvSpPr>
          <p:cNvPr id="71" name="Google Shape;71;p7"/>
          <p:cNvSpPr txBox="1">
            <a:spLocks noGrp="1"/>
          </p:cNvSpPr>
          <p:nvPr>
            <p:ph type="body" sz="quarter" idx="10"/>
          </p:nvPr>
        </p:nvSpPr>
        <p:spPr>
          <a:prstGeom prst="rect">
            <a:avLst/>
          </a:prstGeom>
          <a:noFill/>
          <a:ln>
            <a:noFill/>
          </a:ln>
        </p:spPr>
        <p:txBody>
          <a:bodyPr spcFirstLastPara="1" vert="horz" wrap="square" lIns="91425" tIns="45700" rIns="91425" bIns="45700" anchor="ctr" anchorCtr="0">
            <a:normAutofit/>
          </a:bodyPr>
          <a:lstStyle/>
          <a:p>
            <a:pPr>
              <a:buClr>
                <a:srgbClr val="C5D8F1"/>
              </a:buClr>
              <a:buSzPts val="4400"/>
              <a:buFont typeface="Arial"/>
            </a:pPr>
            <a:r>
              <a:rPr lang="en-US" dirty="0"/>
              <a:t>Your sins imposed the Lord His Crucifixion </a:t>
            </a:r>
            <a:br>
              <a:rPr lang="en-US" dirty="0"/>
            </a:br>
            <a:r>
              <a:rPr lang="en-US" dirty="0"/>
              <a:t>That He Voluntarily Walked to The Cross</a:t>
            </a:r>
            <a:endParaRPr dirty="0"/>
          </a:p>
        </p:txBody>
      </p:sp>
      <p:sp>
        <p:nvSpPr>
          <p:cNvPr id="72" name="Google Shape;72;p7"/>
          <p:cNvSpPr txBox="1">
            <a:spLocks noGrp="1"/>
          </p:cNvSpPr>
          <p:nvPr>
            <p:ph type="body" sz="quarter" idx="11"/>
          </p:nvPr>
        </p:nvSpPr>
        <p:spPr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FFFF00"/>
              </a:buClr>
              <a:buSzPts val="6000"/>
              <a:buNone/>
            </a:pPr>
            <a:r>
              <a:rPr lang="en-US" sz="5400" dirty="0" err="1"/>
              <a:t>Khaṭāyāka</a:t>
            </a:r>
            <a:r>
              <a:rPr lang="en-US" sz="5400" dirty="0"/>
              <a:t> ‛</a:t>
            </a:r>
            <a:r>
              <a:rPr lang="en-US" sz="5400" dirty="0" err="1"/>
              <a:t>Amlat</a:t>
            </a:r>
            <a:r>
              <a:rPr lang="en-US" sz="5400" dirty="0"/>
              <a:t> ‘</a:t>
            </a:r>
            <a:r>
              <a:rPr lang="en-US" sz="5400" dirty="0" err="1"/>
              <a:t>Alā</a:t>
            </a:r>
            <a:r>
              <a:rPr lang="en-US" sz="5400" dirty="0"/>
              <a:t> </a:t>
            </a:r>
            <a:r>
              <a:rPr lang="en-US" sz="5400" dirty="0" err="1"/>
              <a:t>Rrabbi</a:t>
            </a:r>
            <a:r>
              <a:rPr lang="en-US" sz="5400" dirty="0"/>
              <a:t> </a:t>
            </a:r>
            <a:r>
              <a:rPr lang="en-US" sz="5400" dirty="0" err="1"/>
              <a:t>Ṣalbah</a:t>
            </a:r>
            <a:br>
              <a:rPr lang="en-US" sz="5400" dirty="0"/>
            </a:br>
            <a:r>
              <a:rPr lang="en-US" sz="5400" dirty="0" err="1"/>
              <a:t>faShadda</a:t>
            </a:r>
            <a:r>
              <a:rPr lang="en-US" sz="5400" dirty="0"/>
              <a:t> </a:t>
            </a:r>
            <a:r>
              <a:rPr lang="en-US" sz="5400" dirty="0" err="1"/>
              <a:t>Rriḥāla</a:t>
            </a:r>
            <a:r>
              <a:rPr lang="en-US" sz="5400" dirty="0"/>
              <a:t> </a:t>
            </a:r>
            <a:r>
              <a:rPr lang="en-US" sz="5400" dirty="0" err="1"/>
              <a:t>liDhāka</a:t>
            </a:r>
            <a:r>
              <a:rPr lang="en-US" sz="5400" dirty="0"/>
              <a:t> </a:t>
            </a:r>
            <a:r>
              <a:rPr lang="en-US" sz="5400" dirty="0" err="1"/>
              <a:t>Ṣṣalībi</a:t>
            </a:r>
            <a:endParaRPr sz="54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Google Shape;77;p8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 fontScale="90000"/>
          </a:bodyPr>
          <a:lstStyle/>
          <a:p>
            <a:pPr marL="0" lvl="0" indent="0" algn="ctr" rtl="1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Font typeface="Times New Roman"/>
              <a:buNone/>
            </a:pPr>
            <a:r>
              <a:rPr lang="en-US" dirty="0" err="1"/>
              <a:t>يَ</a:t>
            </a:r>
            <a:r>
              <a:rPr lang="en-US" dirty="0"/>
              <a:t>ــســ</a:t>
            </a:r>
            <a:r>
              <a:rPr lang="en-US" dirty="0" err="1"/>
              <a:t>وعُ</a:t>
            </a:r>
            <a:r>
              <a:rPr lang="en-US" dirty="0"/>
              <a:t> </a:t>
            </a:r>
            <a:r>
              <a:rPr lang="en-US" dirty="0" err="1"/>
              <a:t>قَ</a:t>
            </a:r>
            <a:r>
              <a:rPr lang="en-US" dirty="0"/>
              <a:t>ــ</a:t>
            </a:r>
            <a:r>
              <a:rPr lang="en-US" dirty="0" err="1"/>
              <a:t>ري</a:t>
            </a:r>
            <a:r>
              <a:rPr lang="en-US" dirty="0"/>
              <a:t>ــ</a:t>
            </a:r>
            <a:r>
              <a:rPr lang="en-US" dirty="0" err="1"/>
              <a:t>بٌ</a:t>
            </a:r>
            <a:r>
              <a:rPr lang="en-US" dirty="0"/>
              <a:t> </a:t>
            </a:r>
            <a:r>
              <a:rPr lang="en-US" dirty="0" err="1"/>
              <a:t>مَ</a:t>
            </a:r>
            <a:r>
              <a:rPr lang="en-US" dirty="0"/>
              <a:t>ــســ</a:t>
            </a:r>
            <a:r>
              <a:rPr lang="en-US" dirty="0" err="1"/>
              <a:t>افَ</a:t>
            </a:r>
            <a:r>
              <a:rPr lang="en-US" dirty="0"/>
              <a:t>ــ</a:t>
            </a:r>
            <a:r>
              <a:rPr lang="en-US" dirty="0" err="1"/>
              <a:t>ةَ</a:t>
            </a:r>
            <a:r>
              <a:rPr lang="en-US" dirty="0"/>
              <a:t> </a:t>
            </a:r>
            <a:r>
              <a:rPr lang="en-US" dirty="0" err="1"/>
              <a:t>لَ</a:t>
            </a:r>
            <a:r>
              <a:rPr lang="en-US" dirty="0"/>
              <a:t>ــ</a:t>
            </a:r>
            <a:r>
              <a:rPr lang="en-US" dirty="0" err="1"/>
              <a:t>فْ</a:t>
            </a:r>
            <a:r>
              <a:rPr lang="en-US" dirty="0"/>
              <a:t>ــ</a:t>
            </a:r>
            <a:r>
              <a:rPr lang="en-US" dirty="0" err="1"/>
              <a:t>تَ</a:t>
            </a:r>
            <a:r>
              <a:rPr lang="en-US" dirty="0"/>
              <a:t>ــة</a:t>
            </a:r>
            <a:br>
              <a:rPr lang="en-US" dirty="0"/>
            </a:br>
            <a:r>
              <a:rPr lang="en-US" dirty="0" err="1"/>
              <a:t>سَ</a:t>
            </a:r>
            <a:r>
              <a:rPr lang="en-US" dirty="0"/>
              <a:t>ــ</a:t>
            </a:r>
            <a:r>
              <a:rPr lang="en-US" dirty="0" err="1"/>
              <a:t>تُ</a:t>
            </a:r>
            <a:r>
              <a:rPr lang="en-US" dirty="0"/>
              <a:t>ــ</a:t>
            </a:r>
            <a:r>
              <a:rPr lang="en-US" dirty="0" err="1"/>
              <a:t>شْ</a:t>
            </a:r>
            <a:r>
              <a:rPr lang="en-US" dirty="0"/>
              <a:t>ــ</a:t>
            </a:r>
            <a:r>
              <a:rPr lang="en-US" dirty="0" err="1"/>
              <a:t>فَ</a:t>
            </a:r>
            <a:r>
              <a:rPr lang="en-US" dirty="0"/>
              <a:t>ــى </a:t>
            </a:r>
            <a:r>
              <a:rPr lang="en-US" dirty="0" err="1"/>
              <a:t>إِذا</a:t>
            </a:r>
            <a:r>
              <a:rPr lang="en-US" dirty="0"/>
              <a:t> مــا </a:t>
            </a:r>
            <a:r>
              <a:rPr lang="en-US" dirty="0" err="1"/>
              <a:t>نَ</a:t>
            </a:r>
            <a:r>
              <a:rPr lang="en-US" dirty="0"/>
              <a:t>ــ</a:t>
            </a:r>
            <a:r>
              <a:rPr lang="en-US" dirty="0" err="1"/>
              <a:t>ظَ</a:t>
            </a:r>
            <a:r>
              <a:rPr lang="en-US" dirty="0"/>
              <a:t>ــ</a:t>
            </a:r>
            <a:r>
              <a:rPr lang="en-US" dirty="0" err="1"/>
              <a:t>رْتَ</a:t>
            </a:r>
            <a:r>
              <a:rPr lang="en-US" dirty="0"/>
              <a:t> </a:t>
            </a:r>
            <a:r>
              <a:rPr lang="en-US" dirty="0" err="1"/>
              <a:t>إِلَ</a:t>
            </a:r>
            <a:r>
              <a:rPr lang="en-US" dirty="0"/>
              <a:t>ــ</a:t>
            </a:r>
            <a:r>
              <a:rPr lang="en-US" dirty="0" err="1"/>
              <a:t>يْ</a:t>
            </a:r>
            <a:r>
              <a:rPr lang="en-US" dirty="0"/>
              <a:t>ــ</a:t>
            </a:r>
            <a:r>
              <a:rPr lang="en-US" dirty="0" err="1"/>
              <a:t>هِ</a:t>
            </a:r>
            <a:endParaRPr dirty="0"/>
          </a:p>
        </p:txBody>
      </p:sp>
      <p:sp>
        <p:nvSpPr>
          <p:cNvPr id="78" name="Google Shape;78;p8"/>
          <p:cNvSpPr txBox="1">
            <a:spLocks noGrp="1"/>
          </p:cNvSpPr>
          <p:nvPr>
            <p:ph type="body" sz="quarter" idx="10"/>
          </p:nvPr>
        </p:nvSpPr>
        <p:spPr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rgbClr val="C5D8F1"/>
              </a:buClr>
              <a:buSzPts val="4400"/>
              <a:buFont typeface="Arial"/>
              <a:buNone/>
            </a:pPr>
            <a:r>
              <a:rPr lang="en-US" dirty="0"/>
              <a:t>Jesus is only a glimpse away </a:t>
            </a:r>
            <a:br>
              <a:rPr lang="en-US" dirty="0"/>
            </a:br>
            <a:r>
              <a:rPr lang="en-US" dirty="0"/>
              <a:t>You will be Healed if you just look at Him</a:t>
            </a:r>
            <a:endParaRPr dirty="0"/>
          </a:p>
        </p:txBody>
      </p:sp>
      <p:sp>
        <p:nvSpPr>
          <p:cNvPr id="79" name="Google Shape;79;p8"/>
          <p:cNvSpPr txBox="1">
            <a:spLocks noGrp="1"/>
          </p:cNvSpPr>
          <p:nvPr>
            <p:ph type="body" sz="quarter" idx="11"/>
          </p:nvPr>
        </p:nvSpPr>
        <p:spPr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 fontScale="92500" lnSpcReduction="10000"/>
          </a:bodyPr>
          <a:lstStyle/>
          <a:p>
            <a:pPr marL="0" lvl="0" indent="0" algn="ctr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FFFF00"/>
              </a:buClr>
              <a:buSzPts val="6000"/>
              <a:buNone/>
            </a:pPr>
            <a:r>
              <a:rPr lang="en-US" dirty="0" err="1"/>
              <a:t>Yasū‘u</a:t>
            </a:r>
            <a:r>
              <a:rPr lang="en-US" dirty="0"/>
              <a:t> </a:t>
            </a:r>
            <a:r>
              <a:rPr lang="en-US" dirty="0" err="1"/>
              <a:t>Qarībon</a:t>
            </a:r>
            <a:r>
              <a:rPr lang="en-US" dirty="0"/>
              <a:t> </a:t>
            </a:r>
            <a:r>
              <a:rPr lang="en-US" dirty="0" err="1"/>
              <a:t>Masāfata</a:t>
            </a:r>
            <a:r>
              <a:rPr lang="en-US" dirty="0"/>
              <a:t> </a:t>
            </a:r>
            <a:r>
              <a:rPr lang="en-US" dirty="0" err="1"/>
              <a:t>Lafta</a:t>
            </a:r>
            <a:br>
              <a:rPr lang="en-US" dirty="0"/>
            </a:br>
            <a:r>
              <a:rPr lang="en-US" dirty="0" err="1"/>
              <a:t>saTushfā</a:t>
            </a:r>
            <a:r>
              <a:rPr lang="en-US" dirty="0"/>
              <a:t> ‛</a:t>
            </a:r>
            <a:r>
              <a:rPr lang="en-US" dirty="0" err="1"/>
              <a:t>Edhā</a:t>
            </a:r>
            <a:r>
              <a:rPr lang="en-US" dirty="0"/>
              <a:t> </a:t>
            </a:r>
            <a:r>
              <a:rPr lang="en-US" dirty="0" err="1"/>
              <a:t>Mā</a:t>
            </a:r>
            <a:r>
              <a:rPr lang="en-US" dirty="0"/>
              <a:t> </a:t>
            </a:r>
            <a:r>
              <a:rPr lang="en-US" dirty="0" err="1"/>
              <a:t>Naẓarta</a:t>
            </a:r>
            <a:r>
              <a:rPr lang="en-US" dirty="0"/>
              <a:t> ‛</a:t>
            </a:r>
            <a:r>
              <a:rPr lang="en-US" dirty="0" err="1"/>
              <a:t>Elayhi</a:t>
            </a:r>
            <a:endParaRPr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9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 fontScale="90000"/>
          </a:bodyPr>
          <a:lstStyle/>
          <a:p>
            <a:pPr marL="0" lvl="0" indent="0" algn="ctr" rtl="1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Font typeface="Times New Roman"/>
              <a:buNone/>
            </a:pPr>
            <a:r>
              <a:rPr lang="ar-SA" dirty="0"/>
              <a:t>يُــشــيــرُ إِلَــيْــكَ فَــجــاوِبْــهُ أَنْــتَ!</a:t>
            </a:r>
            <a:br>
              <a:rPr lang="ar-SA" dirty="0"/>
            </a:br>
            <a:r>
              <a:rPr lang="ar-SA" dirty="0"/>
              <a:t>أَ رَبٌّ يُــصَــدُّ وَيُــعْــلَــى عَــلَــيْــهِ؟</a:t>
            </a:r>
            <a:endParaRPr dirty="0"/>
          </a:p>
        </p:txBody>
      </p:sp>
      <p:sp>
        <p:nvSpPr>
          <p:cNvPr id="85" name="Google Shape;85;p9"/>
          <p:cNvSpPr txBox="1">
            <a:spLocks noGrp="1"/>
          </p:cNvSpPr>
          <p:nvPr>
            <p:ph type="body" sz="quarter" idx="10"/>
          </p:nvPr>
        </p:nvSpPr>
        <p:spPr>
          <a:prstGeom prst="rect">
            <a:avLst/>
          </a:prstGeom>
          <a:noFill/>
          <a:ln>
            <a:noFill/>
          </a:ln>
        </p:spPr>
        <p:txBody>
          <a:bodyPr spcFirstLastPara="1" vert="horz" wrap="square" lIns="91425" tIns="45700" rIns="91425" bIns="45700" anchor="ctr" anchorCtr="0">
            <a:normAutofit/>
          </a:bodyPr>
          <a:lstStyle/>
          <a:p>
            <a:pPr>
              <a:buClr>
                <a:srgbClr val="C5D8F1"/>
              </a:buClr>
              <a:buSzPts val="4400"/>
              <a:buFont typeface="Arial"/>
            </a:pPr>
            <a:r>
              <a:rPr lang="en-US" dirty="0"/>
              <a:t>He Has chosen you, awaiting your response </a:t>
            </a:r>
            <a:br>
              <a:rPr lang="en-US" dirty="0"/>
            </a:br>
            <a:r>
              <a:rPr lang="en-US" dirty="0"/>
              <a:t>Can you afford rejecting God?</a:t>
            </a:r>
            <a:endParaRPr dirty="0"/>
          </a:p>
        </p:txBody>
      </p:sp>
      <p:sp>
        <p:nvSpPr>
          <p:cNvPr id="86" name="Google Shape;86;p9"/>
          <p:cNvSpPr txBox="1">
            <a:spLocks noGrp="1"/>
          </p:cNvSpPr>
          <p:nvPr>
            <p:ph type="body" sz="quarter" idx="11"/>
          </p:nvPr>
        </p:nvSpPr>
        <p:spPr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 fontScale="92500" lnSpcReduction="10000"/>
          </a:bodyPr>
          <a:lstStyle/>
          <a:p>
            <a:pPr marL="0" lvl="0" indent="0" algn="ctr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FFFF00"/>
              </a:buClr>
              <a:buSzPts val="6000"/>
              <a:buNone/>
            </a:pPr>
            <a:r>
              <a:rPr lang="en-US" dirty="0" err="1"/>
              <a:t>Yushīru</a:t>
            </a:r>
            <a:r>
              <a:rPr lang="en-US" dirty="0"/>
              <a:t> ‛</a:t>
            </a:r>
            <a:r>
              <a:rPr lang="en-US" dirty="0" err="1"/>
              <a:t>Elayka</a:t>
            </a:r>
            <a:r>
              <a:rPr lang="en-US" dirty="0"/>
              <a:t> </a:t>
            </a:r>
            <a:r>
              <a:rPr lang="en-US" dirty="0" err="1"/>
              <a:t>faJāwebhu</a:t>
            </a:r>
            <a:r>
              <a:rPr lang="en-US" dirty="0"/>
              <a:t> ‛Anta!</a:t>
            </a:r>
            <a:br>
              <a:rPr lang="en-US" dirty="0"/>
            </a:br>
            <a:r>
              <a:rPr lang="en-US" dirty="0"/>
              <a:t>‛A </a:t>
            </a:r>
            <a:r>
              <a:rPr lang="en-US" dirty="0" err="1"/>
              <a:t>Rabbon</a:t>
            </a:r>
            <a:r>
              <a:rPr lang="en-US" dirty="0"/>
              <a:t> </a:t>
            </a:r>
            <a:r>
              <a:rPr lang="en-US" dirty="0" err="1"/>
              <a:t>Yuṣaddu</a:t>
            </a:r>
            <a:r>
              <a:rPr lang="en-US" dirty="0"/>
              <a:t> </a:t>
            </a:r>
            <a:r>
              <a:rPr lang="en-US" dirty="0" err="1"/>
              <a:t>waYu‘lā</a:t>
            </a:r>
            <a:r>
              <a:rPr lang="en-US" dirty="0"/>
              <a:t> ‘</a:t>
            </a:r>
            <a:r>
              <a:rPr lang="en-US" dirty="0" err="1"/>
              <a:t>Alayhi</a:t>
            </a:r>
            <a:r>
              <a:rPr lang="en-US" dirty="0"/>
              <a:t>?</a:t>
            </a:r>
            <a:endParaRPr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p10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 fontScale="90000"/>
          </a:bodyPr>
          <a:lstStyle/>
          <a:p>
            <a:pPr marL="0" lvl="0" indent="0" algn="ctr" rtl="1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ct val="100000"/>
              <a:buFont typeface="Times New Roman"/>
              <a:buNone/>
            </a:pPr>
            <a:r>
              <a:rPr lang="ar-SA" dirty="0"/>
              <a:t>قَــريــبٌ هُــوَ</a:t>
            </a:r>
            <a:r>
              <a:rPr lang="en-US" dirty="0"/>
              <a:t> </a:t>
            </a:r>
            <a:r>
              <a:rPr lang="ar-SA" dirty="0"/>
              <a:t>الآنَ، وَقْــتَ الــقَــبــولِ</a:t>
            </a:r>
            <a:br>
              <a:rPr lang="ar-SA" dirty="0"/>
            </a:br>
            <a:r>
              <a:rPr lang="ar-SA" dirty="0"/>
              <a:t>وَبَــعْــدَ قَــلــيــلٍ يَــفــوتُــكَ وَقْــتُ</a:t>
            </a:r>
            <a:endParaRPr dirty="0">
              <a:solidFill>
                <a:srgbClr val="FF0000"/>
              </a:solidFill>
            </a:endParaRPr>
          </a:p>
        </p:txBody>
      </p:sp>
      <p:sp>
        <p:nvSpPr>
          <p:cNvPr id="92" name="Google Shape;92;p10"/>
          <p:cNvSpPr txBox="1">
            <a:spLocks noGrp="1"/>
          </p:cNvSpPr>
          <p:nvPr>
            <p:ph type="body" sz="quarter" idx="10"/>
          </p:nvPr>
        </p:nvSpPr>
        <p:spPr>
          <a:prstGeom prst="rect">
            <a:avLst/>
          </a:prstGeom>
          <a:noFill/>
          <a:ln>
            <a:noFill/>
          </a:ln>
        </p:spPr>
        <p:txBody>
          <a:bodyPr spcFirstLastPara="1" vert="horz" wrap="square" lIns="91425" tIns="45700" rIns="91425" bIns="45700" anchor="ctr" anchorCtr="0">
            <a:normAutofit/>
          </a:bodyPr>
          <a:lstStyle/>
          <a:p>
            <a:pPr>
              <a:buClr>
                <a:srgbClr val="C5D8F1"/>
              </a:buClr>
              <a:buSzPts val="4400"/>
              <a:buFont typeface="Arial"/>
            </a:pPr>
            <a:r>
              <a:rPr lang="en-US" dirty="0"/>
              <a:t>The time is now, accept Him</a:t>
            </a:r>
            <a:br>
              <a:rPr lang="en-US" dirty="0"/>
            </a:br>
            <a:r>
              <a:rPr lang="en-US" dirty="0"/>
              <a:t>or you will loose your chance!</a:t>
            </a:r>
            <a:endParaRPr dirty="0"/>
          </a:p>
        </p:txBody>
      </p:sp>
      <p:sp>
        <p:nvSpPr>
          <p:cNvPr id="93" name="Google Shape;93;p10"/>
          <p:cNvSpPr txBox="1">
            <a:spLocks noGrp="1"/>
          </p:cNvSpPr>
          <p:nvPr>
            <p:ph type="body" sz="quarter" idx="11"/>
          </p:nvPr>
        </p:nvSpPr>
        <p:spPr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 fontScale="92500" lnSpcReduction="10000"/>
          </a:bodyPr>
          <a:lstStyle/>
          <a:p>
            <a:pPr marL="0" lvl="0" indent="0" algn="ctr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FFFF00"/>
              </a:buClr>
              <a:buSzPts val="6000"/>
              <a:buNone/>
            </a:pPr>
            <a:r>
              <a:rPr lang="en-US" dirty="0" err="1"/>
              <a:t>Qarībon</a:t>
            </a:r>
            <a:r>
              <a:rPr lang="en-US" dirty="0"/>
              <a:t> </a:t>
            </a:r>
            <a:r>
              <a:rPr lang="en-US" dirty="0" err="1"/>
              <a:t>Huwa</a:t>
            </a:r>
            <a:r>
              <a:rPr lang="en-US" dirty="0"/>
              <a:t> </a:t>
            </a:r>
            <a:r>
              <a:rPr lang="en-US" dirty="0" err="1"/>
              <a:t>l‛Āna</a:t>
            </a:r>
            <a:r>
              <a:rPr lang="en-US" dirty="0"/>
              <a:t>, </a:t>
            </a:r>
            <a:r>
              <a:rPr lang="en-US" dirty="0" err="1"/>
              <a:t>Waqtal</a:t>
            </a:r>
            <a:r>
              <a:rPr lang="en-US" dirty="0"/>
              <a:t> </a:t>
            </a:r>
            <a:r>
              <a:rPr lang="en-US" dirty="0" err="1"/>
              <a:t>Qabūli</a:t>
            </a:r>
            <a:r>
              <a:rPr lang="en-US" dirty="0"/>
              <a:t> </a:t>
            </a:r>
            <a:r>
              <a:rPr lang="en-US" dirty="0" err="1"/>
              <a:t>waBa‘da</a:t>
            </a:r>
            <a:r>
              <a:rPr lang="en-US" dirty="0"/>
              <a:t> </a:t>
            </a:r>
            <a:r>
              <a:rPr lang="en-US" dirty="0" err="1"/>
              <a:t>Qalīlen</a:t>
            </a:r>
            <a:r>
              <a:rPr lang="en-US" dirty="0"/>
              <a:t> </a:t>
            </a:r>
            <a:r>
              <a:rPr lang="en-US" dirty="0" err="1"/>
              <a:t>Yafūtuka</a:t>
            </a:r>
            <a:r>
              <a:rPr lang="en-US" dirty="0"/>
              <a:t> </a:t>
            </a:r>
            <a:r>
              <a:rPr lang="en-US" dirty="0" err="1"/>
              <a:t>Waqtu</a:t>
            </a:r>
            <a:r>
              <a:rPr lang="en-US" dirty="0"/>
              <a:t>!</a:t>
            </a:r>
            <a:endParaRPr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11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 fontScale="90000"/>
          </a:bodyPr>
          <a:lstStyle/>
          <a:p>
            <a:pPr marL="0" lvl="0" indent="0" algn="ctr" rtl="1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ct val="100000"/>
              <a:buFont typeface="Times New Roman"/>
              <a:buNone/>
            </a:pPr>
            <a:r>
              <a:rPr lang="ar-SA" dirty="0"/>
              <a:t>فَــإِنْ غَــشَّــكَ الــدَّهْــرُ مِــثْــلَ الــجَــهــولِ</a:t>
            </a:r>
            <a:br>
              <a:rPr lang="ar-SA" dirty="0"/>
            </a:br>
            <a:r>
              <a:rPr lang="ar-SA" dirty="0"/>
              <a:t>تَــمــوتُ وَهَــيْــهــاتَ يُــفْــنــيــكَ مَــوْتُ</a:t>
            </a:r>
            <a:endParaRPr dirty="0">
              <a:solidFill>
                <a:srgbClr val="FF0000"/>
              </a:solidFill>
            </a:endParaRPr>
          </a:p>
        </p:txBody>
      </p:sp>
      <p:sp>
        <p:nvSpPr>
          <p:cNvPr id="99" name="Google Shape;99;p11"/>
          <p:cNvSpPr txBox="1">
            <a:spLocks noGrp="1"/>
          </p:cNvSpPr>
          <p:nvPr>
            <p:ph type="body" sz="quarter" idx="10"/>
          </p:nvPr>
        </p:nvSpPr>
        <p:spPr>
          <a:prstGeom prst="rect">
            <a:avLst/>
          </a:prstGeom>
          <a:noFill/>
          <a:ln>
            <a:noFill/>
          </a:ln>
        </p:spPr>
        <p:txBody>
          <a:bodyPr spcFirstLastPara="1" vert="horz" wrap="square" lIns="91425" tIns="45700" rIns="91425" bIns="45700" anchor="ctr" anchorCtr="0">
            <a:normAutofit/>
          </a:bodyPr>
          <a:lstStyle/>
          <a:p>
            <a:pPr>
              <a:buClr>
                <a:srgbClr val="C5D8F1"/>
              </a:buClr>
              <a:buSzPts val="4400"/>
              <a:buFont typeface="Arial"/>
            </a:pPr>
            <a:r>
              <a:rPr lang="en-US" dirty="0"/>
              <a:t>What If you get fooled by life</a:t>
            </a:r>
            <a:br>
              <a:rPr lang="en-US" dirty="0"/>
            </a:br>
            <a:r>
              <a:rPr lang="en-US" dirty="0"/>
              <a:t>You will die, and death will soon consume you</a:t>
            </a:r>
            <a:endParaRPr dirty="0"/>
          </a:p>
        </p:txBody>
      </p:sp>
      <p:sp>
        <p:nvSpPr>
          <p:cNvPr id="100" name="Google Shape;100;p11"/>
          <p:cNvSpPr txBox="1">
            <a:spLocks noGrp="1"/>
          </p:cNvSpPr>
          <p:nvPr>
            <p:ph type="body" sz="quarter" idx="11"/>
          </p:nvPr>
        </p:nvSpPr>
        <p:spPr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 fontScale="92500" lnSpcReduction="10000"/>
          </a:bodyPr>
          <a:lstStyle/>
          <a:p>
            <a:pPr marL="0" lvl="0" indent="0" algn="ctr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FFFF00"/>
              </a:buClr>
              <a:buSzPct val="100000"/>
              <a:buNone/>
            </a:pPr>
            <a:r>
              <a:rPr lang="en-US" dirty="0" err="1"/>
              <a:t>fa‛En</a:t>
            </a:r>
            <a:r>
              <a:rPr lang="en-US" dirty="0"/>
              <a:t> </a:t>
            </a:r>
            <a:r>
              <a:rPr lang="en-US" dirty="0" err="1"/>
              <a:t>Ghashaka</a:t>
            </a:r>
            <a:r>
              <a:rPr lang="en-US" dirty="0"/>
              <a:t> </a:t>
            </a:r>
            <a:r>
              <a:rPr lang="en-US" dirty="0" err="1"/>
              <a:t>Ddahru</a:t>
            </a:r>
            <a:r>
              <a:rPr lang="en-US" dirty="0"/>
              <a:t> </a:t>
            </a:r>
            <a:r>
              <a:rPr lang="en-US" dirty="0" err="1"/>
              <a:t>Mithlal</a:t>
            </a:r>
            <a:r>
              <a:rPr lang="en-US" dirty="0"/>
              <a:t> </a:t>
            </a:r>
            <a:r>
              <a:rPr lang="en-US" dirty="0" err="1"/>
              <a:t>Jahūli</a:t>
            </a:r>
            <a:br>
              <a:rPr lang="en-US" dirty="0"/>
            </a:br>
            <a:r>
              <a:rPr lang="en-US" dirty="0" err="1"/>
              <a:t>Tamūtu</a:t>
            </a:r>
            <a:r>
              <a:rPr lang="en-US" dirty="0"/>
              <a:t> </a:t>
            </a:r>
            <a:r>
              <a:rPr lang="en-US" dirty="0" err="1"/>
              <a:t>waHayhāta</a:t>
            </a:r>
            <a:r>
              <a:rPr lang="en-US" dirty="0"/>
              <a:t> </a:t>
            </a:r>
            <a:r>
              <a:rPr lang="en-US" dirty="0" err="1"/>
              <a:t>Yufnīka</a:t>
            </a:r>
            <a:r>
              <a:rPr lang="en-US" dirty="0"/>
              <a:t> </a:t>
            </a:r>
            <a:r>
              <a:rPr lang="en-US" dirty="0" err="1"/>
              <a:t>Mawtu</a:t>
            </a:r>
            <a:endParaRPr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479131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4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‛0 - New Logo - Hymns Template - March 2022" id="{F88B4B45-8332-42AF-B885-07761B49988F}" vid="{F850E795-36F3-4C19-B387-EB9C1D3AD68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766</TotalTime>
  <Words>448</Words>
  <Application>Microsoft Office PowerPoint</Application>
  <PresentationFormat>Widescreen</PresentationFormat>
  <Paragraphs>45</Paragraphs>
  <Slides>13</Slides>
  <Notes>12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8" baseType="lpstr">
      <vt:lpstr>Arial</vt:lpstr>
      <vt:lpstr>Calibri</vt:lpstr>
      <vt:lpstr>Calibri Light</vt:lpstr>
      <vt:lpstr>Times New Roman</vt:lpstr>
      <vt:lpstr>4_Office Theme</vt:lpstr>
      <vt:lpstr>مَــســافَــةُ قَــلْــبٍ</vt:lpstr>
      <vt:lpstr>PowerPoint Presentation</vt:lpstr>
      <vt:lpstr>يَــســوعُ قَــريــبٌ مَــســافَــةَ قَــلْــبٍ بَــعــيــدٌ عَــنِ الــنَّــاسِ نَــفْــسَ الــمَــســافــة</vt:lpstr>
      <vt:lpstr>لِــتُــسْــرِعْ بِــقَــلْــبِك تَــحْــظَ بِــقُــرْبٍ وَدِفْءِ الــمَــحَــبَّــةِ دونَ مَــخــافــة</vt:lpstr>
      <vt:lpstr>يَــســوعُ قَــريــبٌ مَــســافَــةَ كِــلْــمَــة فَــقُــلْــهـا بِــكُــلِّ لِــســانٍ فَــصــيــحِ</vt:lpstr>
      <vt:lpstr>وَدُقَّ عَــلَــى الصَّــدْرِ طــالِــبْ بِــرَحْــمَــة تُــبَــرَّرْ لَــدَى الــلَّــهِ بِــرَّ الــمَــســيــحِ</vt:lpstr>
      <vt:lpstr> يَــســوعُ قَــريــبٌ مَــســافَــةَ تَــوْبــة فَــسِــرْهــا بِــدَمْــعِ الــفُــؤادِ الــكَــئــيــبِ</vt:lpstr>
      <vt:lpstr>خَــطـايـاكَ أَمْـلَـتْ عَــلَـى الــرَّبِّ صَـلْــبَـه فَــشَــدَّ الــرِّحــالَ لِــذاكَ الــصَّــلــيــبِ</vt:lpstr>
      <vt:lpstr>يَــســوعُ قَــريــبٌ مَــســافَــةَ لَــفْــتَــة سَــتُــشْــفَــى إِذا مــا نَــظَــرْتَ إِلَــيْــهِ</vt:lpstr>
      <vt:lpstr>يُــشــيــرُ إِلَــيْــكَ فَــجــاوِبْــهُ أَنْــتَ! أَ رَبٌّ يُــصَــدُّ وَيُــعْــلَــى عَــلَــيْــهِ؟</vt:lpstr>
      <vt:lpstr>قَــريــبٌ هُــوَ الآنَ، وَقْــتَ الــقَــبــولِ وَبَــعْــدَ قَــلــيــلٍ يَــفــوتُــكَ وَقْــتُ</vt:lpstr>
      <vt:lpstr>فَــإِنْ غَــشَّــكَ الــدَّهْــرُ مِــثْــلَ الــجَــهــولِ تَــمــوتُ وَهَــيْــهــاتَ يُــفْــنــيــكَ مَــوْتُ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‛Abatī Qad ‛Atate Ssāʻa - أبتي قد أتت الساعة</dc:title>
  <dc:subject>Father, the Hour has Come</dc:subject>
  <dc:creator>Nizar Fares</dc:creator>
  <cp:keywords>Nizar 2004 Ya Fateh Bwab El Sama - يا فاتح بواب السما</cp:keywords>
  <cp:lastModifiedBy>Pascale Hage</cp:lastModifiedBy>
  <cp:revision>180</cp:revision>
  <dcterms:created xsi:type="dcterms:W3CDTF">2014-06-01T05:24:09Z</dcterms:created>
  <dcterms:modified xsi:type="dcterms:W3CDTF">2025-04-19T07:31:49Z</dcterms:modified>
  <cp:category>Biblical</cp:category>
</cp:coreProperties>
</file>